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5"/>
  </p:notesMasterIdLst>
  <p:sldIdLst>
    <p:sldId id="259" r:id="rId4"/>
    <p:sldId id="260" r:id="rId5"/>
    <p:sldId id="261" r:id="rId6"/>
    <p:sldId id="262" r:id="rId7"/>
    <p:sldId id="266" r:id="rId8"/>
    <p:sldId id="267" r:id="rId9"/>
    <p:sldId id="281" r:id="rId10"/>
    <p:sldId id="280" r:id="rId11"/>
    <p:sldId id="263" r:id="rId12"/>
    <p:sldId id="296" r:id="rId13"/>
    <p:sldId id="264" r:id="rId14"/>
    <p:sldId id="297" r:id="rId16"/>
    <p:sldId id="269" r:id="rId17"/>
    <p:sldId id="282" r:id="rId18"/>
    <p:sldId id="299" r:id="rId19"/>
    <p:sldId id="270" r:id="rId20"/>
    <p:sldId id="300" r:id="rId21"/>
    <p:sldId id="275" r:id="rId22"/>
    <p:sldId id="301" r:id="rId23"/>
    <p:sldId id="298" r:id="rId24"/>
    <p:sldId id="279" r:id="rId25"/>
    <p:sldId id="272" r:id="rId26"/>
    <p:sldId id="278" r:id="rId27"/>
    <p:sldId id="305" r:id="rId28"/>
    <p:sldId id="302" r:id="rId29"/>
    <p:sldId id="274" r:id="rId30"/>
    <p:sldId id="304" r:id="rId31"/>
    <p:sldId id="303" r:id="rId32"/>
    <p:sldId id="306" r:id="rId33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214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这里我们不要贪心，日拱一卒</a:t>
            </a:r>
            <a:endParaRPr lang="zh-CN" altLang="en-US"/>
          </a:p>
          <a:p>
            <a:r>
              <a:rPr lang="zh-CN" altLang="en-US">
                <a:sym typeface="+mn-ea"/>
              </a:rPr>
              <a:t>就来看看如何指定类型异常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这里我们不要贪心，日拱一卒</a:t>
            </a:r>
            <a:endParaRPr lang="zh-CN" altLang="en-US"/>
          </a:p>
          <a:p>
            <a:r>
              <a:rPr lang="zh-CN" altLang="en-US">
                <a:sym typeface="+mn-ea"/>
              </a:rPr>
              <a:t>就来看看如何扩展回调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这里我们不要贪心，日拱一卒</a:t>
            </a:r>
            <a:endParaRPr lang="zh-CN" altLang="en-US"/>
          </a:p>
          <a:p>
            <a:r>
              <a:rPr lang="zh-CN" altLang="en-US">
                <a:sym typeface="+mn-ea"/>
              </a:rPr>
              <a:t>就来看看如何使用注解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image" Target="../media/image1.png"/><Relationship Id="rId1" Type="http://schemas.openxmlformats.org/officeDocument/2006/relationships/tags" Target="../tags/tag12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image" Target="../media/image19.png"/><Relationship Id="rId5" Type="http://schemas.openxmlformats.org/officeDocument/2006/relationships/tags" Target="../tags/tag160.xml"/><Relationship Id="rId4" Type="http://schemas.openxmlformats.org/officeDocument/2006/relationships/image" Target="../media/image18.png"/><Relationship Id="rId3" Type="http://schemas.openxmlformats.org/officeDocument/2006/relationships/tags" Target="../tags/tag159.xml"/><Relationship Id="rId2" Type="http://schemas.openxmlformats.org/officeDocument/2006/relationships/image" Target="../media/image17.png"/><Relationship Id="rId1" Type="http://schemas.openxmlformats.org/officeDocument/2006/relationships/tags" Target="../tags/tag15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3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5.xml"/><Relationship Id="rId2" Type="http://schemas.openxmlformats.org/officeDocument/2006/relationships/image" Target="../media/image21.png"/><Relationship Id="rId1" Type="http://schemas.openxmlformats.org/officeDocument/2006/relationships/tags" Target="../tags/tag16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6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8.xml"/><Relationship Id="rId2" Type="http://schemas.openxmlformats.org/officeDocument/2006/relationships/image" Target="../media/image22.png"/><Relationship Id="rId1" Type="http://schemas.openxmlformats.org/officeDocument/2006/relationships/tags" Target="../tags/tag167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0.xml"/><Relationship Id="rId2" Type="http://schemas.openxmlformats.org/officeDocument/2006/relationships/image" Target="../media/image23.png"/><Relationship Id="rId1" Type="http://schemas.openxmlformats.org/officeDocument/2006/relationships/tags" Target="../tags/tag16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image" Target="../media/image27.png"/><Relationship Id="rId7" Type="http://schemas.openxmlformats.org/officeDocument/2006/relationships/tags" Target="../tags/tag175.xml"/><Relationship Id="rId6" Type="http://schemas.openxmlformats.org/officeDocument/2006/relationships/image" Target="../media/image26.png"/><Relationship Id="rId5" Type="http://schemas.openxmlformats.org/officeDocument/2006/relationships/tags" Target="../tags/tag174.xml"/><Relationship Id="rId4" Type="http://schemas.openxmlformats.org/officeDocument/2006/relationships/image" Target="../media/image25.png"/><Relationship Id="rId3" Type="http://schemas.openxmlformats.org/officeDocument/2006/relationships/tags" Target="../tags/tag173.xml"/><Relationship Id="rId2" Type="http://schemas.openxmlformats.org/officeDocument/2006/relationships/image" Target="../media/image24.png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7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81.xml"/><Relationship Id="rId6" Type="http://schemas.openxmlformats.org/officeDocument/2006/relationships/image" Target="../media/image30.png"/><Relationship Id="rId5" Type="http://schemas.openxmlformats.org/officeDocument/2006/relationships/tags" Target="../tags/tag180.xml"/><Relationship Id="rId4" Type="http://schemas.openxmlformats.org/officeDocument/2006/relationships/image" Target="../media/image29.png"/><Relationship Id="rId3" Type="http://schemas.openxmlformats.org/officeDocument/2006/relationships/tags" Target="../tags/tag179.xml"/><Relationship Id="rId2" Type="http://schemas.openxmlformats.org/officeDocument/2006/relationships/image" Target="../media/image28.png"/><Relationship Id="rId1" Type="http://schemas.openxmlformats.org/officeDocument/2006/relationships/tags" Target="../tags/tag17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84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Relationship Id="rId3" Type="http://schemas.openxmlformats.org/officeDocument/2006/relationships/tags" Target="../tags/tag183.xml"/><Relationship Id="rId2" Type="http://schemas.openxmlformats.org/officeDocument/2006/relationships/image" Target="../media/image31.png"/><Relationship Id="rId1" Type="http://schemas.openxmlformats.org/officeDocument/2006/relationships/tags" Target="../tags/tag18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image" Target="../media/image36.png"/><Relationship Id="rId7" Type="http://schemas.openxmlformats.org/officeDocument/2006/relationships/tags" Target="../tags/tag188.xml"/><Relationship Id="rId6" Type="http://schemas.openxmlformats.org/officeDocument/2006/relationships/image" Target="../media/image35.png"/><Relationship Id="rId5" Type="http://schemas.openxmlformats.org/officeDocument/2006/relationships/tags" Target="../tags/tag187.xml"/><Relationship Id="rId4" Type="http://schemas.openxmlformats.org/officeDocument/2006/relationships/image" Target="../media/image34.png"/><Relationship Id="rId3" Type="http://schemas.openxmlformats.org/officeDocument/2006/relationships/tags" Target="../tags/tag186.xml"/><Relationship Id="rId2" Type="http://schemas.openxmlformats.org/officeDocument/2006/relationships/image" Target="../media/image33.jpeg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193.xml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5.xml"/><Relationship Id="rId2" Type="http://schemas.openxmlformats.org/officeDocument/2006/relationships/image" Target="../media/image37.png"/><Relationship Id="rId1" Type="http://schemas.openxmlformats.org/officeDocument/2006/relationships/tags" Target="../tags/tag19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99.xml"/><Relationship Id="rId6" Type="http://schemas.openxmlformats.org/officeDocument/2006/relationships/image" Target="../media/image40.png"/><Relationship Id="rId5" Type="http://schemas.openxmlformats.org/officeDocument/2006/relationships/tags" Target="../tags/tag198.xml"/><Relationship Id="rId4" Type="http://schemas.openxmlformats.org/officeDocument/2006/relationships/image" Target="../media/image39.png"/><Relationship Id="rId3" Type="http://schemas.openxmlformats.org/officeDocument/2006/relationships/tags" Target="../tags/tag197.xml"/><Relationship Id="rId2" Type="http://schemas.openxmlformats.org/officeDocument/2006/relationships/image" Target="../media/image38.png"/><Relationship Id="rId1" Type="http://schemas.openxmlformats.org/officeDocument/2006/relationships/tags" Target="../tags/tag19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02.xml"/><Relationship Id="rId5" Type="http://schemas.openxmlformats.org/officeDocument/2006/relationships/image" Target="../media/image42.GIF"/><Relationship Id="rId4" Type="http://schemas.openxmlformats.org/officeDocument/2006/relationships/image" Target="../media/image32.png"/><Relationship Id="rId3" Type="http://schemas.openxmlformats.org/officeDocument/2006/relationships/tags" Target="../tags/tag201.xml"/><Relationship Id="rId2" Type="http://schemas.openxmlformats.org/officeDocument/2006/relationships/image" Target="../media/image41.png"/><Relationship Id="rId1" Type="http://schemas.openxmlformats.org/officeDocument/2006/relationships/tags" Target="../tags/tag20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image" Target="../media/image45.png"/><Relationship Id="rId7" Type="http://schemas.openxmlformats.org/officeDocument/2006/relationships/tags" Target="../tags/tag207.xml"/><Relationship Id="rId6" Type="http://schemas.openxmlformats.org/officeDocument/2006/relationships/image" Target="../media/image44.png"/><Relationship Id="rId5" Type="http://schemas.openxmlformats.org/officeDocument/2006/relationships/tags" Target="../tags/tag206.xml"/><Relationship Id="rId4" Type="http://schemas.openxmlformats.org/officeDocument/2006/relationships/image" Target="../media/image43.png"/><Relationship Id="rId3" Type="http://schemas.openxmlformats.org/officeDocument/2006/relationships/tags" Target="../tags/tag205.xml"/><Relationship Id="rId2" Type="http://schemas.openxmlformats.org/officeDocument/2006/relationships/image" Target="../media/image37.png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09.xml"/><Relationship Id="rId10" Type="http://schemas.openxmlformats.org/officeDocument/2006/relationships/image" Target="../media/image46.png"/><Relationship Id="rId1" Type="http://schemas.openxmlformats.org/officeDocument/2006/relationships/tags" Target="../tags/tag20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1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3.xml"/><Relationship Id="rId2" Type="http://schemas.openxmlformats.org/officeDocument/2006/relationships/image" Target="../media/image47.jpeg"/><Relationship Id="rId1" Type="http://schemas.openxmlformats.org/officeDocument/2006/relationships/tags" Target="../tags/tag2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6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13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0.xml"/><Relationship Id="rId4" Type="http://schemas.openxmlformats.org/officeDocument/2006/relationships/image" Target="../media/image7.png"/><Relationship Id="rId3" Type="http://schemas.openxmlformats.org/officeDocument/2006/relationships/tags" Target="../tags/tag139.xml"/><Relationship Id="rId2" Type="http://schemas.openxmlformats.org/officeDocument/2006/relationships/image" Target="../media/image6.png"/><Relationship Id="rId1" Type="http://schemas.openxmlformats.org/officeDocument/2006/relationships/tags" Target="../tags/tag13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image" Target="../media/image9.png"/><Relationship Id="rId3" Type="http://schemas.openxmlformats.org/officeDocument/2006/relationships/tags" Target="../tags/tag142.xml"/><Relationship Id="rId2" Type="http://schemas.openxmlformats.org/officeDocument/2006/relationships/image" Target="../media/image8.png"/><Relationship Id="rId1" Type="http://schemas.openxmlformats.org/officeDocument/2006/relationships/tags" Target="../tags/tag14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image" Target="../media/image12.png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image" Target="../media/image11.png"/><Relationship Id="rId3" Type="http://schemas.openxmlformats.org/officeDocument/2006/relationships/tags" Target="../tags/tag147.xml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14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55.xml"/><Relationship Id="rId6" Type="http://schemas.openxmlformats.org/officeDocument/2006/relationships/image" Target="../media/image15.png"/><Relationship Id="rId5" Type="http://schemas.openxmlformats.org/officeDocument/2006/relationships/tags" Target="../tags/tag154.xml"/><Relationship Id="rId4" Type="http://schemas.openxmlformats.org/officeDocument/2006/relationships/image" Target="../media/image14.png"/><Relationship Id="rId3" Type="http://schemas.openxmlformats.org/officeDocument/2006/relationships/tags" Target="../tags/tag153.xml"/><Relationship Id="rId2" Type="http://schemas.openxmlformats.org/officeDocument/2006/relationships/image" Target="../media/image13.png"/><Relationship Id="rId1" Type="http://schemas.openxmlformats.org/officeDocument/2006/relationships/tags" Target="../tags/tag15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7.xml"/><Relationship Id="rId2" Type="http://schemas.openxmlformats.org/officeDocument/2006/relationships/image" Target="../media/image16.png"/><Relationship Id="rId1" Type="http://schemas.openxmlformats.org/officeDocument/2006/relationships/tags" Target="../tags/tag1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57825" y="377825"/>
            <a:ext cx="1276350" cy="42545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sym typeface="+mn-ea"/>
              </a:rPr>
              <a:t>重试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 dirty="0">
                <a:solidFill>
                  <a:schemeClr val="dk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让代码鲁棒一点点</a:t>
            </a:r>
            <a:endParaRPr lang="zh-CN" altLang="en-US" dirty="0">
              <a:solidFill>
                <a:schemeClr val="dk1">
                  <a:lumMod val="75000"/>
                  <a:lumOff val="25000"/>
                </a:schemeClr>
              </a:solidFill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/>
        <p:txBody>
          <a:bodyPr/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SzPct val="100000"/>
              <a:buNone/>
            </a:pPr>
            <a:r>
              <a:rPr lang="zh-CN" altLang="zh-CN">
                <a:solidFill>
                  <a:schemeClr val="accent1"/>
                </a:solidFill>
              </a:rPr>
              <a:t>明玉醒醒</a:t>
            </a:r>
            <a:endParaRPr lang="zh-CN" altLang="zh-CN">
              <a:solidFill>
                <a:schemeClr val="accent1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上期回顾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02530" y="1021715"/>
            <a:ext cx="6057265" cy="5388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1021715"/>
            <a:ext cx="3600450" cy="1362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2790" y="2383790"/>
            <a:ext cx="3571875" cy="12382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72380" y="218313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534025" y="419989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再来亿点点需求：定制化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支持定制异常类型</a:t>
            </a:r>
            <a:endParaRPr lang="zh-CN" altLang="en-US"/>
          </a:p>
          <a:p>
            <a:r>
              <a:rPr>
                <a:sym typeface="+mn-ea"/>
              </a:rPr>
              <a:t>支持定制各阶段行为：开始，成功，失败，结束</a:t>
            </a:r>
            <a:endParaRPr>
              <a:sym typeface="+mn-ea"/>
            </a:endParaRPr>
          </a:p>
          <a:p>
            <a:pPr lvl="0"/>
            <a:r>
              <a:rPr altLang="zh-CN"/>
              <a:t>支持定制重试次数耗尽后的行为</a:t>
            </a:r>
            <a:endParaRPr altLang="zh-CN"/>
          </a:p>
          <a:p>
            <a:pPr lvl="0"/>
            <a:endParaRPr altLang="zh-CN">
              <a:sym typeface="+mn-ea"/>
            </a:endParaRPr>
          </a:p>
          <a:p>
            <a:pPr lvl="0"/>
            <a:r>
              <a:t>等等</a:t>
            </a:r>
          </a:p>
        </p:txBody>
      </p:sp>
      <p:pic>
        <p:nvPicPr>
          <p:cNvPr id="6" name="图片 5" descr="暗中观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9310" y="1103630"/>
            <a:ext cx="1985645" cy="19856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定制化</a:t>
            </a:r>
            <a:r>
              <a:rPr lang="en-US" altLang="zh-CN"/>
              <a:t>TODO</a:t>
            </a:r>
            <a:r>
              <a:rPr altLang="zh-CN"/>
              <a:t>代码</a:t>
            </a:r>
            <a:endParaRPr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41115" y="952500"/>
            <a:ext cx="4509135" cy="5388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异常</a:t>
            </a:r>
            <a:r>
              <a:rPr lang="en-US" altLang="zh-CN"/>
              <a:t> Exception?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class Throwable</a:t>
            </a:r>
            <a:endParaRPr lang="en-US" altLang="zh-CN"/>
          </a:p>
          <a:p>
            <a:pPr lvl="1"/>
            <a:r>
              <a:t>异常都继承自</a:t>
            </a:r>
            <a:r>
              <a:rPr lang="en-US" altLang="zh-CN">
                <a:sym typeface="+mn-ea"/>
              </a:rPr>
              <a:t>Throwable</a:t>
            </a:r>
            <a:endParaRPr lang="en-US" altLang="zh-CN">
              <a:sym typeface="+mn-ea"/>
            </a:endParaRPr>
          </a:p>
          <a:p>
            <a:pPr lvl="1"/>
            <a:r>
              <a:t>除</a:t>
            </a:r>
            <a:r>
              <a:rPr lang="en-US" altLang="zh-CN"/>
              <a:t>Error &amp; RuntimeException</a:t>
            </a:r>
            <a:r>
              <a:rPr altLang="zh-CN"/>
              <a:t>以及他两的子类</a:t>
            </a:r>
            <a:r>
              <a:t>之外，其他都是</a:t>
            </a:r>
            <a:r>
              <a:rPr lang="en-US" altLang="zh-CN"/>
              <a:t>Checked Exceptions</a:t>
            </a:r>
            <a:endParaRPr lang="en-US" altLang="zh-CN"/>
          </a:p>
          <a:p>
            <a:pPr lvl="1"/>
            <a:r>
              <a:rPr lang="en-US" altLang="zh-CN">
                <a:sym typeface="+mn-ea"/>
              </a:rPr>
              <a:t>Checked Exceptions</a:t>
            </a:r>
            <a:r>
              <a:rPr altLang="zh-CN">
                <a:sym typeface="+mn-ea"/>
              </a:rPr>
              <a:t>就是在编译前就必须处理的异常</a:t>
            </a:r>
            <a:endParaRPr lang="en-US" altLang="zh-CN"/>
          </a:p>
          <a:p>
            <a:pPr lvl="1"/>
            <a:r>
              <a:t>除</a:t>
            </a:r>
            <a:r>
              <a:rPr lang="en-US" altLang="zh-CN"/>
              <a:t>Error &amp; Exception</a:t>
            </a:r>
            <a:r>
              <a:t>之外，我们也可以拥有自己的</a:t>
            </a:r>
            <a:r>
              <a:rPr lang="en-US" altLang="zh-CN"/>
              <a:t>Exception</a:t>
            </a:r>
            <a:r>
              <a:rPr altLang="zh-CN"/>
              <a:t>或</a:t>
            </a:r>
            <a:r>
              <a:rPr lang="en-US" altLang="zh-CN"/>
              <a:t>Error</a:t>
            </a:r>
            <a:endParaRPr lang="en-US" altLang="zh-CN"/>
          </a:p>
          <a:p>
            <a:pPr lvl="2"/>
            <a:r>
              <a:rPr lang="en-US" altLang="zh-CN"/>
              <a:t>Checked</a:t>
            </a:r>
            <a:endParaRPr lang="en-US" altLang="zh-CN"/>
          </a:p>
          <a:p>
            <a:pPr lvl="3"/>
            <a:r>
              <a:rPr lang="en-US" altLang="zh-CN"/>
              <a:t>MyThrowable </a:t>
            </a:r>
            <a:r>
              <a:rPr lang="en-US" altLang="zh-CN">
                <a:sym typeface="+mn-ea"/>
              </a:rPr>
              <a:t>extends Throwable</a:t>
            </a:r>
            <a:endParaRPr lang="en-US" altLang="zh-CN">
              <a:sym typeface="+mn-ea"/>
            </a:endParaRPr>
          </a:p>
          <a:p>
            <a:pPr lvl="3"/>
            <a:r>
              <a:rPr lang="en-US" altLang="zh-CN">
                <a:sym typeface="+mn-ea"/>
              </a:rPr>
              <a:t>MyCheckedException extends </a:t>
            </a:r>
            <a:r>
              <a:rPr lang="en-US" altLang="zh-CN">
                <a:sym typeface="+mn-ea"/>
              </a:rPr>
              <a:t>Exception</a:t>
            </a:r>
            <a:endParaRPr lang="en-US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Unchecked</a:t>
            </a:r>
            <a:endParaRPr lang="en-US" altLang="zh-CN">
              <a:sym typeface="+mn-ea"/>
            </a:endParaRPr>
          </a:p>
          <a:p>
            <a:pPr lvl="3"/>
            <a:r>
              <a:rPr lang="en-US" altLang="zh-CN">
                <a:sym typeface="+mn-ea"/>
              </a:rPr>
              <a:t>MyUnCheckedException extends </a:t>
            </a:r>
            <a:r>
              <a:rPr lang="en-US" altLang="zh-CN">
                <a:sym typeface="+mn-ea"/>
              </a:rPr>
              <a:t>RuntimeException</a:t>
            </a:r>
            <a:endParaRPr lang="en-US" altLang="zh-CN">
              <a:sym typeface="+mn-ea"/>
            </a:endParaRPr>
          </a:p>
          <a:p>
            <a:pPr lvl="3"/>
            <a:r>
              <a:rPr lang="en-US" altLang="zh-CN">
                <a:sym typeface="+mn-ea"/>
              </a:rPr>
              <a:t>MyUnCheckedError extends </a:t>
            </a:r>
            <a:r>
              <a:rPr lang="en-US" altLang="zh-CN">
                <a:sym typeface="+mn-ea"/>
              </a:rPr>
              <a:t>Error </a:t>
            </a:r>
            <a:endParaRPr lang="en-US" altLang="zh-CN">
              <a:sym typeface="+mn-ea"/>
            </a:endParaRPr>
          </a:p>
          <a:p>
            <a:pPr lvl="2"/>
            <a:endParaRPr lang="en-US" altLang="zh-CN"/>
          </a:p>
        </p:txBody>
      </p:sp>
      <p:pic>
        <p:nvPicPr>
          <p:cNvPr id="5" name="图片 4" descr="细节没的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420" y="4093845"/>
            <a:ext cx="1885950" cy="1838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Checked vs UnChecked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99590" y="1908175"/>
            <a:ext cx="8591550" cy="3476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/>
              <a:t>异常定制代码</a:t>
            </a:r>
            <a:endParaRPr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TODO: </a:t>
            </a:r>
            <a:r>
              <a:t>支持指定多个异常类型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67740" y="1799590"/>
            <a:ext cx="8534400" cy="2495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各阶段回调</a:t>
            </a:r>
            <a:r>
              <a:rPr lang="en-US" altLang="zh-CN">
                <a:sym typeface="+mn-ea"/>
              </a:rPr>
              <a:t> C</a:t>
            </a:r>
            <a:r>
              <a:rPr lang="en-US" altLang="zh-CN">
                <a:sym typeface="+mn-ea"/>
              </a:rPr>
              <a:t>allback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>
                <a:sym typeface="+mn-ea"/>
              </a:rPr>
              <a:t>可以用于统计</a:t>
            </a:r>
            <a:r>
              <a:rPr lang="en-US" altLang="zh-CN">
                <a:sym typeface="+mn-ea"/>
              </a:rPr>
              <a:t>Statistics</a:t>
            </a:r>
            <a:r>
              <a:rPr>
                <a:sym typeface="+mn-ea"/>
              </a:rPr>
              <a:t>之类的，可有可无的扩展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各阶段函数</a:t>
            </a:r>
            <a:endParaRPr lang="zh-CN" altLang="en-US"/>
          </a:p>
          <a:p>
            <a:pPr lvl="1"/>
            <a:r>
              <a:rPr>
                <a:sym typeface="+mn-ea"/>
              </a:rPr>
              <a:t>开始</a:t>
            </a:r>
            <a:r>
              <a:rPr lang="en-US" altLang="zh-CN">
                <a:sym typeface="+mn-ea"/>
              </a:rPr>
              <a:t> onOpen</a:t>
            </a:r>
            <a:endParaRPr lang="zh-CN" altLang="en-US"/>
          </a:p>
          <a:p>
            <a:pPr lvl="1"/>
            <a:r>
              <a:rPr>
                <a:sym typeface="+mn-ea"/>
              </a:rPr>
              <a:t>成功</a:t>
            </a:r>
            <a:r>
              <a:rPr lang="en-US" altLang="zh-CN">
                <a:sym typeface="+mn-ea"/>
              </a:rPr>
              <a:t> onSuccess</a:t>
            </a:r>
            <a:endParaRPr lang="zh-CN" altLang="en-US"/>
          </a:p>
          <a:p>
            <a:pPr lvl="1"/>
            <a:r>
              <a:rPr>
                <a:sym typeface="+mn-ea"/>
              </a:rPr>
              <a:t>失败</a:t>
            </a:r>
            <a:r>
              <a:rPr lang="en-US" altLang="zh-CN">
                <a:sym typeface="+mn-ea"/>
              </a:rPr>
              <a:t> onError</a:t>
            </a:r>
            <a:endParaRPr lang="zh-CN" altLang="en-US"/>
          </a:p>
          <a:p>
            <a:pPr lvl="1"/>
            <a:r>
              <a:rPr>
                <a:sym typeface="+mn-ea"/>
              </a:rPr>
              <a:t>结束</a:t>
            </a:r>
            <a:r>
              <a:rPr lang="en-US" altLang="zh-CN">
                <a:sym typeface="+mn-ea"/>
              </a:rPr>
              <a:t> onClose</a:t>
            </a:r>
            <a:endParaRPr lang="en-US" altLang="zh-CN">
              <a:sym typeface="+mn-ea"/>
            </a:endParaRPr>
          </a:p>
          <a:p>
            <a:r>
              <a:rPr lang="zh-CN" altLang="en-US"/>
              <a:t>回调</a:t>
            </a:r>
            <a:endParaRPr lang="zh-CN" altLang="en-US"/>
          </a:p>
          <a:p>
            <a:pPr lvl="1"/>
            <a:r>
              <a:rPr lang="en-US" altLang="zh-CN"/>
              <a:t>Java</a:t>
            </a:r>
            <a:r>
              <a:t>实现回调的方式通常使用观察者模式</a:t>
            </a:r>
          </a:p>
          <a:p>
            <a:pPr lvl="1"/>
            <a:r>
              <a:rPr lang="zh-CN" altLang="en-US"/>
              <a:t>定义一个</a:t>
            </a:r>
            <a:r>
              <a:rPr lang="en-US" altLang="zh-CN"/>
              <a:t>Listener</a:t>
            </a:r>
            <a:r>
              <a:t>接口，实现接口</a:t>
            </a:r>
          </a:p>
          <a:p>
            <a:pPr lvl="1"/>
            <a:r>
              <a:rPr lang="zh-CN" altLang="en-US"/>
              <a:t>调用这个接口</a:t>
            </a:r>
            <a:endParaRPr lang="zh-CN" altLang="en-US"/>
          </a:p>
          <a:p>
            <a:pPr lvl="2"/>
            <a:r>
              <a:rPr lang="zh-CN" altLang="en-US"/>
              <a:t>直接将</a:t>
            </a:r>
            <a:r>
              <a:rPr lang="en-US" altLang="zh-CN"/>
              <a:t>listener</a:t>
            </a:r>
            <a:r>
              <a:t>接口当做参数</a:t>
            </a:r>
          </a:p>
          <a:p>
            <a:pPr lvl="2"/>
            <a:r>
              <a:rPr lang="zh-CN" altLang="en-US"/>
              <a:t>注册到</a:t>
            </a:r>
            <a:r>
              <a:rPr lang="en-US" altLang="zh-CN"/>
              <a:t>listener</a:t>
            </a:r>
            <a:r>
              <a:t>列表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回调代码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05560" y="1310640"/>
            <a:ext cx="5524500" cy="88582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05560" y="2399030"/>
            <a:ext cx="9058275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60" y="3699510"/>
            <a:ext cx="6574790" cy="11436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05560" y="5000625"/>
            <a:ext cx="6724015" cy="15849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重试次数耗尽</a:t>
            </a:r>
            <a:r>
              <a:rPr lang="en-US" altLang="zh-CN">
                <a:sym typeface="+mn-ea"/>
              </a:rPr>
              <a:t> retryExhausted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>
                <a:sym typeface="+mn-ea"/>
              </a:rPr>
              <a:t>支持重试次数耗尽后的行为</a:t>
            </a:r>
            <a:endParaRPr altLang="zh-CN"/>
          </a:p>
          <a:p>
            <a:pPr lvl="1"/>
            <a:r>
              <a:rPr altLang="zh-CN">
                <a:sym typeface="+mn-ea"/>
              </a:rPr>
              <a:t>选择重新抛出异常</a:t>
            </a:r>
            <a:endParaRPr altLang="zh-CN"/>
          </a:p>
          <a:p>
            <a:pPr lvl="1"/>
            <a:r>
              <a:rPr altLang="zh-CN">
                <a:sym typeface="+mn-ea"/>
              </a:rPr>
              <a:t>选择回调函数</a:t>
            </a:r>
            <a:endParaRPr altLang="zh-CN">
              <a:sym typeface="+mn-ea"/>
            </a:endParaRPr>
          </a:p>
          <a:p>
            <a:pPr lvl="2"/>
            <a:r>
              <a:rPr altLang="zh-CN">
                <a:sym typeface="+mn-ea"/>
              </a:rPr>
              <a:t>例如次数用完了，还想在抢救下，恢复下</a:t>
            </a:r>
            <a:r>
              <a:rPr lang="en-US" altLang="zh-CN">
                <a:sym typeface="+mn-ea"/>
              </a:rPr>
              <a:t>recover</a:t>
            </a:r>
            <a:endParaRPr lang="en-US" altLang="zh-CN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Recover</a:t>
            </a:r>
            <a:r>
              <a:t>代码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0740" y="1106805"/>
            <a:ext cx="3693795" cy="97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0740" y="2371725"/>
            <a:ext cx="9353550" cy="333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0740" y="2992120"/>
            <a:ext cx="7143750" cy="24860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翻译翻译：什么是重试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重试就是重复执行某段代码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为什么重复？</a:t>
            </a:r>
            <a:endParaRPr lang="zh-CN" altLang="en-US"/>
          </a:p>
          <a:p>
            <a:r>
              <a:rPr lang="zh-CN" altLang="en-US"/>
              <a:t>因为代码执行时发生错误，希望重复执行某段代码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zh-CN" altLang="en-US"/>
              <a:t>打游戏时，网络断开，</a:t>
            </a:r>
            <a:r>
              <a:rPr>
                <a:sym typeface="+mn-ea"/>
              </a:rPr>
              <a:t>提示</a:t>
            </a:r>
            <a:r>
              <a:rPr lang="zh-CN" altLang="en-US"/>
              <a:t>正在尝试重新连接</a:t>
            </a:r>
            <a:r>
              <a:rPr lang="en-US" altLang="zh-CN"/>
              <a:t>1/3</a:t>
            </a:r>
            <a:r>
              <a:t>次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代码变成了垃圾堆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56005" y="1014730"/>
            <a:ext cx="2822575" cy="939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47230" y="885190"/>
            <a:ext cx="2715260" cy="5718810"/>
          </a:xfrm>
          <a:prstGeom prst="rect">
            <a:avLst/>
          </a:prstGeom>
        </p:spPr>
      </p:pic>
      <p:pic>
        <p:nvPicPr>
          <p:cNvPr id="6" name="图片 5" descr="垃圾代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40" y="2897505"/>
            <a:ext cx="2883535" cy="348869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4257675" y="1576705"/>
            <a:ext cx="2357120" cy="167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46600" y="110871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不断新增需求</a:t>
            </a: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9" name="左箭头 8"/>
          <p:cNvSpPr/>
          <p:nvPr/>
        </p:nvSpPr>
        <p:spPr>
          <a:xfrm>
            <a:off x="4300855" y="5337810"/>
            <a:ext cx="2441575" cy="1619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546600" y="4961890"/>
            <a:ext cx="183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变成垃圾堆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让臃肿的代码变苗条</a:t>
            </a:r>
            <a:endParaRPr lang="zh-CN" altLang="en-US"/>
          </a:p>
        </p:txBody>
      </p:sp>
      <p:pic>
        <p:nvPicPr>
          <p:cNvPr id="6" name="图片 5" descr="垃圾代码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5865" y="980440"/>
            <a:ext cx="1566545" cy="1895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68670" y="981075"/>
            <a:ext cx="2522855" cy="1894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83735" y="4352925"/>
            <a:ext cx="2509520" cy="18948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390130" y="4368800"/>
            <a:ext cx="2856865" cy="1878965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784725" y="1938655"/>
            <a:ext cx="883920" cy="138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9"/>
            </p:custDataLst>
          </p:nvPr>
        </p:nvSpPr>
        <p:spPr>
          <a:xfrm rot="5400000" flipV="1">
            <a:off x="6878320" y="3086735"/>
            <a:ext cx="50419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3130" y="1025525"/>
            <a:ext cx="173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臃肿的原因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堆砌需求</a:t>
            </a:r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0"/>
            </p:custDataLst>
          </p:nvPr>
        </p:nvSpPr>
        <p:spPr>
          <a:xfrm>
            <a:off x="4206240" y="1255395"/>
            <a:ext cx="173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>
                <a:sym typeface="+mn-ea"/>
              </a:rPr>
              <a:t>苗条的方法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重构</a:t>
            </a:r>
            <a:r>
              <a:rPr lang="en-US" altLang="zh-CN">
                <a:sym typeface="+mn-ea"/>
              </a:rPr>
              <a:t>&amp;</a:t>
            </a:r>
            <a:r>
              <a:rPr lang="zh-CN" altLang="en-US">
                <a:sym typeface="+mn-ea"/>
              </a:rPr>
              <a:t>设计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6261100" y="3619500"/>
            <a:ext cx="1738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/>
            <a:r>
              <a:rPr lang="zh-CN" altLang="en-US">
                <a:sym typeface="+mn-ea"/>
              </a:rPr>
              <a:t>重构的目的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重复使用</a:t>
            </a:r>
            <a:endParaRPr lang="zh-CN" altLang="en-US"/>
          </a:p>
        </p:txBody>
      </p:sp>
      <p:sp>
        <p:nvSpPr>
          <p:cNvPr id="16" name="右箭头 15"/>
          <p:cNvSpPr/>
          <p:nvPr>
            <p:custDataLst>
              <p:tags r:id="rId12"/>
            </p:custDataLst>
          </p:nvPr>
        </p:nvSpPr>
        <p:spPr>
          <a:xfrm>
            <a:off x="1441450" y="1670685"/>
            <a:ext cx="883920" cy="138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造轮子</a:t>
            </a:r>
            <a:r>
              <a:rPr lang="en-US" altLang="zh-CN"/>
              <a:t>: JustRetry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altLang="en-US"/>
              <a:t>起个名字，建个文件夹</a:t>
            </a:r>
            <a:endParaRPr altLang="en-US"/>
          </a:p>
          <a:p>
            <a:pPr lvl="1"/>
            <a:r>
              <a:rPr lang="en-US" altLang="en-US"/>
              <a:t>JustRetry</a:t>
            </a:r>
            <a:endParaRPr lang="en-US" altLang="en-US"/>
          </a:p>
          <a:p>
            <a:pPr lvl="1"/>
            <a:r>
              <a:rPr lang="en-US" altLang="en-US"/>
              <a:t>https://github.com/nooshhub/just-retry</a:t>
            </a:r>
            <a:endParaRPr lang="en-US" altLang="en-US"/>
          </a:p>
          <a:p>
            <a:pPr lvl="0"/>
            <a:r>
              <a:rPr altLang="en-US"/>
              <a:t>重构现有的代码</a:t>
            </a:r>
            <a:endParaRPr altLang="en-US"/>
          </a:p>
          <a:p>
            <a:pPr lvl="1"/>
            <a:r>
              <a:rPr altLang="en-US"/>
              <a:t>优雅的代码是垃圾代码生的</a:t>
            </a:r>
            <a:endParaRPr altLang="en-US"/>
          </a:p>
          <a:p>
            <a:pPr lvl="1"/>
            <a:r>
              <a:rPr altLang="en-US"/>
              <a:t>本次重构的目的在于让业务代码不在臃肿</a:t>
            </a:r>
            <a:endParaRPr altLang="en-US"/>
          </a:p>
          <a:p>
            <a:pPr lvl="1"/>
            <a:r>
              <a:rPr altLang="en-US"/>
              <a:t>去除臃肿的的方式就是抽出公共的代码</a:t>
            </a:r>
            <a:endParaRPr altLang="en-US"/>
          </a:p>
          <a:p>
            <a:pPr lvl="0"/>
            <a:endParaRPr altLang="en-US"/>
          </a:p>
        </p:txBody>
      </p:sp>
      <p:pic>
        <p:nvPicPr>
          <p:cNvPr id="4" name="图片 3" descr="废话少说上号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74000" y="829945"/>
            <a:ext cx="1885950" cy="18478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删除不要的代码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分类：找出变和不变的部分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变：业务代码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不变：重试代码</a:t>
            </a:r>
            <a:endParaRPr>
              <a:sym typeface="+mn-ea"/>
            </a:endParaRPr>
          </a:p>
          <a:p>
            <a:pPr lvl="1"/>
            <a:endParaRPr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7365" y="2865120"/>
            <a:ext cx="3381375" cy="1628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76265" y="952500"/>
            <a:ext cx="1978025" cy="25850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92415" y="887095"/>
            <a:ext cx="2583180" cy="545401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再次优雅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96505" y="2486660"/>
            <a:ext cx="3519805" cy="1704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84935" y="1007110"/>
            <a:ext cx="2715260" cy="571881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5257800" y="3693160"/>
            <a:ext cx="1397635" cy="229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药水哥写代码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825" y="2237105"/>
            <a:ext cx="2346325" cy="13201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一道笔试题送给大家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You already have IBORepository that performs CRUD operations for some business object. Task is to create the Service class for this business object, it contains a single method that calls the Save method of IBORepository and retries the Save 3 times in case of ConnectionException.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10920" y="2610485"/>
            <a:ext cx="672528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public interface IBORepository  {</a:t>
            </a:r>
            <a:endParaRPr lang="zh-CN" altLang="en-US"/>
          </a:p>
          <a:p>
            <a:r>
              <a:rPr lang="zh-CN" altLang="en-US">
                <a:sym typeface="+mn-ea"/>
              </a:rPr>
              <a:t>    void Save(BO bo);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class BOService {</a:t>
            </a:r>
            <a:endParaRPr lang="zh-CN" altLang="en-US"/>
          </a:p>
          <a:p>
            <a:r>
              <a:rPr lang="zh-CN" altLang="en-US">
                <a:sym typeface="+mn-ea"/>
              </a:rPr>
              <a:t>    public void Save(BO bo) {</a:t>
            </a:r>
            <a:endParaRPr lang="zh-CN" altLang="en-US"/>
          </a:p>
          <a:p>
            <a:r>
              <a:rPr lang="zh-CN" altLang="en-US">
                <a:sym typeface="+mn-ea"/>
              </a:rPr>
              <a:t>        //Please implement this method.  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      </a:t>
            </a:r>
            <a:endParaRPr lang="zh-CN" altLang="en-US"/>
          </a:p>
          <a:p>
            <a:r>
              <a:rPr lang="zh-CN" altLang="en-US">
                <a:sym typeface="+mn-ea"/>
              </a:rPr>
              <a:t>    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完成技术积累</a:t>
            </a:r>
            <a:r>
              <a:rPr lang="en-US" altLang="zh-CN"/>
              <a:t>: lib to framewok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二代</a:t>
            </a:r>
            <a:r>
              <a:rPr lang="en-US" altLang="en-US"/>
              <a:t>just-retry-2</a:t>
            </a:r>
            <a:endParaRPr lang="en-US" altLang="en-US"/>
          </a:p>
          <a:p>
            <a:r>
              <a:rPr altLang="en-US"/>
              <a:t>更加的通用，优雅，加入更多的细节</a:t>
            </a:r>
            <a:endParaRPr altLang="en-US"/>
          </a:p>
          <a:p>
            <a:pPr lvl="1"/>
            <a:r>
              <a:t>工具包</a:t>
            </a:r>
            <a:r>
              <a:rPr lang="en-US" altLang="zh-CN"/>
              <a:t> =&gt; </a:t>
            </a:r>
            <a:r>
              <a:t>框架</a:t>
            </a:r>
          </a:p>
          <a:p>
            <a:pPr lvl="1"/>
          </a:p>
          <a:p>
            <a:pPr lvl="0"/>
            <a:r>
              <a:t>参考业界标杆</a:t>
            </a:r>
            <a:r>
              <a:rPr lang="en-US" altLang="zh-CN">
                <a:sym typeface="+mn-ea"/>
              </a:rPr>
              <a:t>SpringRetry</a:t>
            </a:r>
            <a:r>
              <a:rPr>
                <a:sym typeface="+mn-ea"/>
              </a:rPr>
              <a:t>，继续造轮子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和学画、写字一样，先从临摹开始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https://github.com/spring-projects/spring-retry</a:t>
            </a:r>
            <a:endParaRPr>
              <a:sym typeface="+mn-ea"/>
            </a:endParaRPr>
          </a:p>
          <a:p>
            <a:pPr lvl="0"/>
            <a:endParaRPr>
              <a:sym typeface="+mn-ea"/>
            </a:endParaRPr>
          </a:p>
        </p:txBody>
      </p:sp>
      <p:pic>
        <p:nvPicPr>
          <p:cNvPr id="4" name="图片 3" descr="废话少说上号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04530" y="1357630"/>
            <a:ext cx="1885950" cy="1847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6480" y="4597400"/>
            <a:ext cx="2343150" cy="69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18680" y="4666615"/>
            <a:ext cx="2238375" cy="657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856480" y="4064000"/>
            <a:ext cx="4600575" cy="53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38860" y="4064000"/>
            <a:ext cx="3609975" cy="1085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10130" y="5654040"/>
            <a:ext cx="6159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70C0"/>
                </a:solidFill>
              </a:rPr>
              <a:t>好的轮子离不开社区开发人员的坚持和努力</a:t>
            </a:r>
            <a:endParaRPr lang="zh-CN" altLang="en-US">
              <a:solidFill>
                <a:srgbClr val="0070C0"/>
              </a:solidFill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>
                <a:sym typeface="+mn-ea"/>
              </a:rPr>
              <a:t>继续细化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将每个步骤都抽象称为接口，提高扩展能力</a:t>
            </a:r>
            <a:endParaRPr>
              <a:sym typeface="+mn-ea"/>
            </a:endParaRPr>
          </a:p>
          <a:p>
            <a:pPr lvl="0"/>
            <a:r>
              <a:rPr>
                <a:sym typeface="+mn-ea"/>
              </a:rPr>
              <a:t>支持</a:t>
            </a:r>
            <a:r>
              <a:rPr lang="en-US" altLang="zh-CN">
                <a:sym typeface="+mn-ea"/>
              </a:rPr>
              <a:t>Builder</a:t>
            </a:r>
            <a:r>
              <a:rPr>
                <a:sym typeface="+mn-ea"/>
              </a:rPr>
              <a:t>模式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简化创建</a:t>
            </a:r>
            <a:r>
              <a:rPr lang="en-US" altLang="zh-CN">
                <a:sym typeface="+mn-ea"/>
              </a:rPr>
              <a:t>RetryTemplate</a:t>
            </a:r>
            <a:r>
              <a:rPr>
                <a:sym typeface="+mn-ea"/>
              </a:rPr>
              <a:t>的过程</a:t>
            </a:r>
            <a:endParaRPr>
              <a:sym typeface="+mn-ea"/>
            </a:endParaRPr>
          </a:p>
          <a:p>
            <a:pPr lvl="0"/>
            <a:r>
              <a:rPr altLang="zh-CN">
                <a:sym typeface="+mn-ea"/>
              </a:rPr>
              <a:t>支持注解</a:t>
            </a:r>
            <a:endParaRPr altLang="zh-CN">
              <a:sym typeface="+mn-ea"/>
            </a:endParaRPr>
          </a:p>
          <a:p>
            <a:pPr lvl="1"/>
            <a:r>
              <a:rPr altLang="zh-CN">
                <a:sym typeface="+mn-ea"/>
              </a:rPr>
              <a:t>声明式编程，简化代码，更加优雅</a:t>
            </a:r>
            <a:endParaRPr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@Retryable &amp; </a:t>
            </a:r>
            <a:r>
              <a:rPr>
                <a:sym typeface="+mn-ea"/>
              </a:rPr>
              <a:t>集成</a:t>
            </a:r>
            <a:r>
              <a:rPr lang="en-US" altLang="zh-CN">
                <a:sym typeface="+mn-ea"/>
              </a:rPr>
              <a:t>spring AOP</a:t>
            </a:r>
            <a:endParaRPr altLang="zh-CN">
              <a:sym typeface="+mn-ea"/>
            </a:endParaRPr>
          </a:p>
          <a:p>
            <a:pPr lvl="0"/>
            <a:r>
              <a:rPr altLang="zh-CN">
                <a:sym typeface="+mn-ea"/>
              </a:rPr>
              <a:t>回调优化</a:t>
            </a:r>
            <a:endParaRPr altLang="zh-CN">
              <a:sym typeface="+mn-ea"/>
            </a:endParaRPr>
          </a:p>
          <a:p>
            <a:pPr lvl="1"/>
            <a:r>
              <a:rPr altLang="zh-CN">
                <a:sym typeface="+mn-ea"/>
              </a:rPr>
              <a:t>针对不同回调类型添加</a:t>
            </a:r>
            <a:r>
              <a:rPr lang="en-US" altLang="zh-CN">
                <a:sym typeface="+mn-ea"/>
              </a:rPr>
              <a:t>listeners</a:t>
            </a:r>
            <a:endParaRPr lang="en-US" altLang="zh-CN"/>
          </a:p>
          <a:p>
            <a:pPr lvl="0"/>
            <a:r>
              <a:rPr altLang="zh-CN">
                <a:sym typeface="+mn-ea"/>
              </a:rPr>
              <a:t>异常优化</a:t>
            </a:r>
            <a:endParaRPr altLang="zh-CN">
              <a:sym typeface="+mn-ea"/>
            </a:endParaRPr>
          </a:p>
          <a:p>
            <a:pPr lvl="1"/>
            <a:r>
              <a:rPr altLang="zh-CN">
                <a:sym typeface="+mn-ea"/>
              </a:rPr>
              <a:t>将</a:t>
            </a:r>
            <a:r>
              <a:rPr lang="en-US" altLang="zh-CN">
                <a:sym typeface="+mn-ea"/>
              </a:rPr>
              <a:t>Error</a:t>
            </a:r>
            <a:r>
              <a:rPr>
                <a:sym typeface="+mn-ea"/>
              </a:rPr>
              <a:t>和</a:t>
            </a:r>
            <a:r>
              <a:rPr lang="en-US" altLang="zh-CN">
                <a:sym typeface="+mn-ea"/>
              </a:rPr>
              <a:t>Exception</a:t>
            </a:r>
            <a:r>
              <a:rPr>
                <a:sym typeface="+mn-ea"/>
              </a:rPr>
              <a:t>以外的异常包裹重新抛出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将异常类型作为泛型传入</a:t>
            </a:r>
            <a:r>
              <a:rPr lang="en-US" altLang="zh-CN">
                <a:sym typeface="+mn-ea"/>
              </a:rPr>
              <a:t>RetryTemplate</a:t>
            </a:r>
            <a:endParaRPr altLang="zh-CN">
              <a:sym typeface="+mn-ea"/>
            </a:endParaRPr>
          </a:p>
          <a:p>
            <a:pPr lvl="1"/>
            <a:endParaRPr>
              <a:sym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>
                <a:sym typeface="+mn-ea"/>
              </a:rPr>
              <a:t>重构</a:t>
            </a:r>
            <a:endParaRPr lang="en-US" altLang="zh-CN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@EnableRetry</a:t>
            </a:r>
            <a:endParaRPr lang="en-US" altLang="zh-CN"/>
          </a:p>
          <a:p>
            <a:pPr lvl="1"/>
            <a:r>
              <a:t>集成</a:t>
            </a:r>
            <a:r>
              <a:rPr lang="en-US" altLang="zh-CN"/>
              <a:t>Spring Boot Auto Configurer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我不许你停止学习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64635" y="1779270"/>
            <a:ext cx="4063365" cy="27044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如何用代码来实现重试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递归</a:t>
            </a:r>
            <a:endParaRPr lang="zh-CN" altLang="en-US"/>
          </a:p>
          <a:p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27910" y="2051050"/>
            <a:ext cx="3129280" cy="260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670" y="2127250"/>
            <a:ext cx="3236595" cy="24504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递归</a:t>
            </a:r>
            <a:r>
              <a:rPr lang="en-US" altLang="zh-CN">
                <a:sym typeface="+mn-ea"/>
              </a:rPr>
              <a:t> vs </a:t>
            </a:r>
            <a:r>
              <a:rPr>
                <a:sym typeface="+mn-ea"/>
              </a:rPr>
              <a:t>循环</a:t>
            </a:r>
            <a:r>
              <a:rPr lang="en-US" altLang="zh-CN">
                <a:sym typeface="+mn-ea"/>
              </a:rPr>
              <a:t> </a:t>
            </a:r>
            <a:endParaRPr lang="en-US" altLang="zh-CN">
              <a:sym typeface="+mn-ea"/>
            </a:endParaRPr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193800"/>
            <a:ext cx="4966335" cy="2235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15" y="3625215"/>
            <a:ext cx="4966335" cy="2822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89470" y="3927475"/>
            <a:ext cx="4033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循环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无需额外参数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函数内代码执行一次</a:t>
            </a:r>
            <a:endParaRPr lang="zh-CN" altLang="en-US">
              <a:solidFill>
                <a:srgbClr val="00B0F0"/>
              </a:solidFill>
            </a:endParaRPr>
          </a:p>
          <a:p>
            <a:r>
              <a:rPr lang="zh-CN" altLang="en-US">
                <a:solidFill>
                  <a:srgbClr val="00B0F0"/>
                </a:solidFill>
              </a:rPr>
              <a:t>stacktrace分</a:t>
            </a:r>
            <a:r>
              <a:rPr lang="zh-CN" altLang="en-US">
                <a:solidFill>
                  <a:srgbClr val="FF0000"/>
                </a:solidFill>
              </a:rPr>
              <a:t>两</a:t>
            </a:r>
            <a:r>
              <a:rPr lang="zh-CN" altLang="en-US">
                <a:solidFill>
                  <a:srgbClr val="00B0F0"/>
                </a:solidFill>
              </a:rPr>
              <a:t>层，</a:t>
            </a:r>
            <a:r>
              <a:rPr lang="zh-CN" altLang="en-US">
                <a:solidFill>
                  <a:srgbClr val="FF0000"/>
                </a:solidFill>
              </a:rPr>
              <a:t>但</a:t>
            </a:r>
            <a:r>
              <a:rPr lang="zh-CN" altLang="en-US">
                <a:solidFill>
                  <a:srgbClr val="00B0F0"/>
                </a:solidFill>
              </a:rPr>
              <a:t>易查看</a:t>
            </a:r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89470" y="1410335"/>
            <a:ext cx="3654425" cy="14331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递归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需要传入额外参数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函数内代码被执行多次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stacktrace分两层，不易查看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</a:t>
            </a:r>
            <a:r>
              <a:rPr lang="en-US" altLang="zh-CN"/>
              <a:t> vs </a:t>
            </a:r>
            <a:r>
              <a:t>循环</a:t>
            </a:r>
            <a:r>
              <a:rPr lang="en-US" altLang="zh-CN"/>
              <a:t> </a:t>
            </a:r>
            <a:r>
              <a:t>参数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5500" y="1979295"/>
            <a:ext cx="8582025" cy="504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5500" y="3811270"/>
            <a:ext cx="5324475" cy="4286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25525" y="1449705"/>
            <a:ext cx="92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8535" y="3327400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循环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</a:t>
            </a:r>
            <a:r>
              <a:rPr lang="en-US" altLang="zh-CN"/>
              <a:t> vs </a:t>
            </a:r>
            <a:r>
              <a:t>循环</a:t>
            </a:r>
            <a:r>
              <a:rPr lang="en-US" altLang="zh-CN"/>
              <a:t> </a:t>
            </a:r>
            <a:r>
              <a:t>代码执行次数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64685" y="1895475"/>
            <a:ext cx="1885950" cy="1781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18235" y="1895475"/>
            <a:ext cx="2390775" cy="30670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25525" y="1449705"/>
            <a:ext cx="92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4531995" y="1449705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循环</a:t>
            </a:r>
            <a:endParaRPr lang="zh-CN" altLang="en-US">
              <a:solidFill>
                <a:srgbClr val="00B0F0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递归</a:t>
            </a:r>
            <a:r>
              <a:rPr lang="en-US" altLang="zh-CN"/>
              <a:t> vs </a:t>
            </a:r>
            <a:r>
              <a:t>循环</a:t>
            </a:r>
            <a:r>
              <a:rPr lang="en-US" altLang="zh-CN"/>
              <a:t> stacktrace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1840" y="4931410"/>
            <a:ext cx="8268970" cy="11252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51840" y="1415415"/>
            <a:ext cx="10003155" cy="26987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978535" y="983615"/>
            <a:ext cx="92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递归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932180" y="4338955"/>
            <a:ext cx="76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F0"/>
                </a:solidFill>
              </a:rPr>
              <a:t>循环</a:t>
            </a:r>
            <a:endParaRPr lang="zh-CN" altLang="en-US">
              <a:solidFill>
                <a:srgbClr val="00B0F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1840" y="4707255"/>
            <a:ext cx="10003155" cy="20250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26160" y="1682750"/>
            <a:ext cx="7521575" cy="821690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/>
              <a:t>上期视频纠错</a:t>
            </a:r>
            <a:endParaRPr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1150620"/>
            <a:ext cx="6524625" cy="1352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9925" y="2722880"/>
            <a:ext cx="5136515" cy="2773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67425" y="2722880"/>
            <a:ext cx="5210810" cy="313626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一点点细节：延时重试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延时</a:t>
            </a:r>
            <a:r>
              <a:rPr lang="en-US" altLang="zh-CN"/>
              <a:t> Delay</a:t>
            </a:r>
            <a:endParaRPr lang="en-US" altLang="zh-CN"/>
          </a:p>
          <a:p>
            <a:pPr lvl="1"/>
            <a:r>
              <a:t>固定时间</a:t>
            </a:r>
            <a:r>
              <a:rPr lang="en-US" altLang="zh-CN"/>
              <a:t> FixedDelay [2, 2, 2]</a:t>
            </a:r>
            <a:endParaRPr lang="en-US" altLang="zh-CN"/>
          </a:p>
          <a:p>
            <a:pPr lvl="1"/>
            <a:r>
              <a:t>随机时间</a:t>
            </a:r>
            <a:r>
              <a:rPr lang="en-US" altLang="zh-CN"/>
              <a:t> RandomDelay [2, 1.5, 4]</a:t>
            </a:r>
            <a:endParaRPr lang="en-US" altLang="zh-CN"/>
          </a:p>
          <a:p>
            <a:pPr lvl="1"/>
            <a:r>
              <a:t>指数增长</a:t>
            </a:r>
            <a:r>
              <a:rPr lang="en-US" altLang="zh-CN"/>
              <a:t> ExponentialDelay = interval * multiplier  [2, 4, 8]</a:t>
            </a:r>
            <a:endParaRPr lang="en-US" altLang="zh-CN"/>
          </a:p>
          <a:p>
            <a:pPr lvl="1"/>
            <a:r>
              <a:rPr altLang="zh-CN"/>
              <a:t>固定区间</a:t>
            </a:r>
            <a:r>
              <a:rPr lang="en-US" altLang="zh-CN"/>
              <a:t> FixedRangeDelay [1, 3, 15]</a:t>
            </a:r>
            <a:endParaRPr lang="en-US" altLang="zh-CN"/>
          </a:p>
        </p:txBody>
      </p:sp>
      <p:pic>
        <p:nvPicPr>
          <p:cNvPr id="4" name="图片 3" descr="细节没的说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712200" y="1590675"/>
            <a:ext cx="1885950" cy="1838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VALUE" val="118*354"/>
  <p:tag name="KSO_WM_UNIT_HIGHLIGHT" val="0"/>
  <p:tag name="KSO_WM_UNIT_COMPATIBLE" val="0"/>
  <p:tag name="KSO_WM_UNIT_DIAGRAM_ISNUMVISUAL" val="0"/>
  <p:tag name="KSO_WM_UNIT_DIAGRAM_ISREFERUNIT" val="0"/>
  <p:tag name="KSO_WM_UNIT_TYPE" val="j"/>
  <p:tag name="KSO_WM_UNIT_INDEX" val="1"/>
  <p:tag name="KSO_WM_UNIT_ID" val="custom20202582_1*j*1"/>
  <p:tag name="KSO_WM_TEMPLATE_CATEGORY" val="custom"/>
  <p:tag name="KSO_WM_TEMPLATE_INDEX" val="20202582"/>
  <p:tag name="KSO_WM_UNIT_LAYERLEVEL" val="1"/>
  <p:tag name="KSO_WM_TAG_VERSION" val="1.0"/>
  <p:tag name="KSO_WM_BEAUTIFY_FLAG" val="#wm#"/>
  <p:tag name="KSO_WM_UNIT_PLACING_PICTURE_USER_VIEWPORT" val="{&quot;height&quot;:670,&quot;width&quot;:2010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6915_1*b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副标题"/>
  <p:tag name="KSO_WM_UNIT_TEXT_FILL_FORE_SCHEMECOLOR_INDEX_BRIGHTNESS" val="0.25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133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  <p:tag name="KSO_WM_SPECIAL_SOURCE" val="bdnull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35.xml><?xml version="1.0" encoding="utf-8"?>
<p:tagLst xmlns:p="http://schemas.openxmlformats.org/presentationml/2006/main">
  <p:tag name="KSO_WM_UNIT_PLACING_PICTURE_USER_VIEWPORT" val="{&quot;height&quot;:6165,&quot;width&quot;:7410}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56.xml><?xml version="1.0" encoding="utf-8"?>
<p:tagLst xmlns:p="http://schemas.openxmlformats.org/presentationml/2006/main">
  <p:tag name="KSO_WM_UNIT_PLACING_PICTURE_USER_VIEWPORT" val="{&quot;height&quot;:2895,&quot;width&quot;:2970}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67.xml><?xml version="1.0" encoding="utf-8"?>
<p:tagLst xmlns:p="http://schemas.openxmlformats.org/presentationml/2006/main">
  <p:tag name="KSO_WM_BEAUTIFY_FLAG" val=""/>
  <p:tag name="KSO_WM_UNIT_PLACING_PICTURE_USER_VIEWPORT" val="{&quot;height&quot;:5475,&quot;width&quot;:13530}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12.xml><?xml version="1.0" encoding="utf-8"?>
<p:tagLst xmlns:p="http://schemas.openxmlformats.org/presentationml/2006/main">
  <p:tag name="KSO_WM_UNIT_PLACING_PICTURE_USER_VIEWPORT" val="{&quot;height&quot;:5730,&quot;width&quot;:8610}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PECIAL_SOURCE" val="bdnull"/>
</p:tagLst>
</file>

<file path=ppt/tags/tag214.xml><?xml version="1.0" encoding="utf-8"?>
<p:tagLst xmlns:p="http://schemas.openxmlformats.org/presentationml/2006/main">
  <p:tag name="COMMONDATA" val="eyJoZGlkIjoiMTk0ZTM0YjA0OGJlMWU3NjNjN2FjNDE5MjM4OTExNmYifQ=="/>
  <p:tag name="KSO_WPP_MARK_KEY" val="e9027bc4-18a8-47d9-bece-4cfe44c45ee9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WPS 演示</Application>
  <PresentationFormat>宽屏</PresentationFormat>
  <Paragraphs>220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2_Office 主题​​</vt:lpstr>
      <vt:lpstr>重试</vt:lpstr>
      <vt:lpstr>翻译翻译：什么是重试</vt:lpstr>
      <vt:lpstr>如何用代码来实现重试</vt:lpstr>
      <vt:lpstr>递归 vs 循环 </vt:lpstr>
      <vt:lpstr>递归 vs 循环 参数</vt:lpstr>
      <vt:lpstr>递归 vs 循环 代码执行次数</vt:lpstr>
      <vt:lpstr>递归 vs 循环 stacktrace</vt:lpstr>
      <vt:lpstr>上期视频纠错</vt:lpstr>
      <vt:lpstr>一点点细节：延时重试</vt:lpstr>
      <vt:lpstr>PowerPoint 演示文稿</vt:lpstr>
      <vt:lpstr>再来亿点点需求：定制化</vt:lpstr>
      <vt:lpstr>PowerPoint 演示文稿</vt:lpstr>
      <vt:lpstr>异常 Exception?</vt:lpstr>
      <vt:lpstr>Checked vs UnChecked</vt:lpstr>
      <vt:lpstr>PowerPoint 演示文稿</vt:lpstr>
      <vt:lpstr>各阶段回调 Callback</vt:lpstr>
      <vt:lpstr>PowerPoint 演示文稿</vt:lpstr>
      <vt:lpstr>重试次数耗尽 retryExhausted</vt:lpstr>
      <vt:lpstr>PowerPoint 演示文稿</vt:lpstr>
      <vt:lpstr>PowerPoint 演示文稿</vt:lpstr>
      <vt:lpstr>让臃肿的代码变苗条</vt:lpstr>
      <vt:lpstr>造轮子 JustTry</vt:lpstr>
      <vt:lpstr>重构</vt:lpstr>
      <vt:lpstr>PowerPoint 演示文稿</vt:lpstr>
      <vt:lpstr>PowerPoint 演示文稿</vt:lpstr>
      <vt:lpstr>完成技术积累，重新设计</vt:lpstr>
      <vt:lpstr>重构</vt:lpstr>
      <vt:lpstr>注解 Annotation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Neal.Shan Neal.Shan</dc:creator>
  <cp:lastModifiedBy>WPS_1648107352</cp:lastModifiedBy>
  <cp:revision>79</cp:revision>
  <dcterms:created xsi:type="dcterms:W3CDTF">2023-01-05T11:30:00Z</dcterms:created>
  <dcterms:modified xsi:type="dcterms:W3CDTF">2023-01-08T14:09:24Z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AB59BEFEBECD4709B6730B82B50485E3</vt:lpwstr>
  </property>
  <property fmtid="{D5CDD505-2E9C-101B-9397-08002B2CF9AE}" pid="3" name="KSOProductBuildVer">
    <vt:lpwstr>2052-11.1.0.12980</vt:lpwstr>
  </property>
</Properties>
</file>